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79" r:id="rId3"/>
    <p:sldId id="281" r:id="rId4"/>
    <p:sldId id="282" r:id="rId5"/>
    <p:sldId id="280" r:id="rId6"/>
    <p:sldId id="266" r:id="rId7"/>
    <p:sldId id="268" r:id="rId8"/>
    <p:sldId id="269" r:id="rId9"/>
    <p:sldId id="270" r:id="rId10"/>
    <p:sldId id="271" r:id="rId11"/>
    <p:sldId id="272" r:id="rId12"/>
    <p:sldId id="273" r:id="rId13"/>
    <p:sldId id="274" r:id="rId14"/>
    <p:sldId id="276" r:id="rId15"/>
    <p:sldId id="277" r:id="rId16"/>
    <p:sldId id="278" r:id="rId17"/>
  </p:sldIdLst>
  <p:sldSz cx="9144000" cy="6858000" type="screen4x3"/>
  <p:notesSz cx="6858000" cy="90773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rgbClr val="0000FF"/>
    </p:penClr>
  </p:showPr>
  <p:clrMru>
    <a:srgbClr val="0066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595" autoAdjust="0"/>
  </p:normalViewPr>
  <p:slideViewPr>
    <p:cSldViewPr>
      <p:cViewPr varScale="1">
        <p:scale>
          <a:sx n="74" d="100"/>
          <a:sy n="74" d="100"/>
        </p:scale>
        <p:origin x="-960" y="-102"/>
      </p:cViewPr>
      <p:guideLst>
        <p:guide orient="horz" pos="2160"/>
        <p:guide pos="2880"/>
      </p:guideLst>
    </p:cSldViewPr>
  </p:slideViewPr>
  <p:outlineViewPr>
    <p:cViewPr>
      <p:scale>
        <a:sx n="33" d="100"/>
        <a:sy n="33" d="100"/>
      </p:scale>
      <p:origin x="0" y="57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386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3866"/>
          </a:xfrm>
          <a:prstGeom prst="rect">
            <a:avLst/>
          </a:prstGeom>
        </p:spPr>
        <p:txBody>
          <a:bodyPr vert="horz" lIns="91440" tIns="45720" rIns="91440" bIns="45720" rtlCol="0"/>
          <a:lstStyle>
            <a:lvl1pPr algn="r">
              <a:defRPr sz="1200"/>
            </a:lvl1pPr>
          </a:lstStyle>
          <a:p>
            <a:fld id="{EEB335B9-4A5D-4672-8CCD-10E8C628D6C4}" type="datetimeFigureOut">
              <a:rPr lang="en-US" smtClean="0"/>
              <a:pPr/>
              <a:t>2/6/2011</a:t>
            </a:fld>
            <a:endParaRPr lang="en-US"/>
          </a:p>
        </p:txBody>
      </p:sp>
      <p:sp>
        <p:nvSpPr>
          <p:cNvPr id="4" name="Slide Image Placeholder 3"/>
          <p:cNvSpPr>
            <a:spLocks noGrp="1" noRot="1" noChangeAspect="1"/>
          </p:cNvSpPr>
          <p:nvPr>
            <p:ph type="sldImg" idx="2"/>
          </p:nvPr>
        </p:nvSpPr>
        <p:spPr>
          <a:xfrm>
            <a:off x="1160463" y="681038"/>
            <a:ext cx="4537075" cy="34036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11730"/>
            <a:ext cx="5486400" cy="408479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21883"/>
            <a:ext cx="2971800" cy="45386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21883"/>
            <a:ext cx="2971800" cy="453866"/>
          </a:xfrm>
          <a:prstGeom prst="rect">
            <a:avLst/>
          </a:prstGeom>
        </p:spPr>
        <p:txBody>
          <a:bodyPr vert="horz" lIns="91440" tIns="45720" rIns="91440" bIns="45720" rtlCol="0" anchor="b"/>
          <a:lstStyle>
            <a:lvl1pPr algn="r">
              <a:defRPr sz="1200"/>
            </a:lvl1pPr>
          </a:lstStyle>
          <a:p>
            <a:fld id="{A23D0117-C124-4796-B858-16653F80A35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1A67F84-2707-49CE-8A99-F7C809B4559A}" type="datetimeFigureOut">
              <a:rPr lang="en-US" smtClean="0"/>
              <a:pPr/>
              <a:t>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A67F84-2707-49CE-8A99-F7C809B4559A}" type="datetimeFigureOut">
              <a:rPr lang="en-US" smtClean="0"/>
              <a:pPr/>
              <a:t>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A67F84-2707-49CE-8A99-F7C809B4559A}" type="datetimeFigureOut">
              <a:rPr lang="en-US" smtClean="0"/>
              <a:pPr/>
              <a:t>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1A67F84-2707-49CE-8A99-F7C809B4559A}" type="datetimeFigureOut">
              <a:rPr lang="en-US" smtClean="0"/>
              <a:pPr/>
              <a:t>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1A67F84-2707-49CE-8A99-F7C809B4559A}" type="datetimeFigureOut">
              <a:rPr lang="en-US" smtClean="0"/>
              <a:pPr/>
              <a:t>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1A67F84-2707-49CE-8A99-F7C809B4559A}" type="datetimeFigureOut">
              <a:rPr lang="en-US" smtClean="0"/>
              <a:pPr/>
              <a:t>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1A67F84-2707-49CE-8A99-F7C809B4559A}" type="datetimeFigureOut">
              <a:rPr lang="en-US" smtClean="0"/>
              <a:pPr/>
              <a:t>2/6/2011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1A67F84-2707-49CE-8A99-F7C809B4559A}" type="datetimeFigureOut">
              <a:rPr lang="en-US" smtClean="0"/>
              <a:pPr/>
              <a:t>2/6/2011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A67F84-2707-49CE-8A99-F7C809B4559A}" type="datetimeFigureOut">
              <a:rPr lang="en-US" smtClean="0"/>
              <a:pPr/>
              <a:t>2/6/2011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A67F84-2707-49CE-8A99-F7C809B4559A}" type="datetimeFigureOut">
              <a:rPr lang="en-US" smtClean="0"/>
              <a:pPr/>
              <a:t>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1A67F84-2707-49CE-8A99-F7C809B4559A}" type="datetimeFigureOut">
              <a:rPr lang="en-US" smtClean="0"/>
              <a:pPr/>
              <a:t>2/6/2011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17708C-3F64-4C96-97B3-EF58D4AEBBB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A67F84-2707-49CE-8A99-F7C809B4559A}" type="datetimeFigureOut">
              <a:rPr lang="en-US" smtClean="0"/>
              <a:pPr/>
              <a:t>2/6/2011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17708C-3F64-4C96-97B3-EF58D4AEBBB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581400"/>
            <a:ext cx="7772400" cy="1470025"/>
          </a:xfrm>
        </p:spPr>
        <p:txBody>
          <a:bodyPr>
            <a:normAutofit/>
          </a:bodyPr>
          <a:lstStyle/>
          <a:p>
            <a:r>
              <a:rPr lang="en-US" b="1" dirty="0" smtClean="0">
                <a:solidFill>
                  <a:schemeClr val="tx1"/>
                </a:solidFill>
              </a:rPr>
              <a:t/>
            </a:r>
            <a:br>
              <a:rPr lang="en-US" b="1" dirty="0" smtClean="0">
                <a:solidFill>
                  <a:schemeClr val="tx1"/>
                </a:solidFill>
              </a:rPr>
            </a:br>
            <a:endParaRPr lang="en-US" dirty="0"/>
          </a:p>
        </p:txBody>
      </p:sp>
      <p:sp>
        <p:nvSpPr>
          <p:cNvPr id="3" name="Subtitle 2"/>
          <p:cNvSpPr>
            <a:spLocks noGrp="1"/>
          </p:cNvSpPr>
          <p:nvPr>
            <p:ph type="subTitle" idx="1"/>
          </p:nvPr>
        </p:nvSpPr>
        <p:spPr>
          <a:xfrm>
            <a:off x="1371600" y="5486400"/>
            <a:ext cx="6400800" cy="1752600"/>
          </a:xfrm>
        </p:spPr>
        <p:txBody>
          <a:bodyPr/>
          <a:lstStyle/>
          <a:p>
            <a:r>
              <a:rPr lang="en-US" dirty="0" smtClean="0"/>
              <a:t>Be</a:t>
            </a:r>
            <a:endParaRPr lang="en-US" dirty="0"/>
          </a:p>
        </p:txBody>
      </p:sp>
      <p:sp>
        <p:nvSpPr>
          <p:cNvPr id="5" name="Rectangle 4"/>
          <p:cNvSpPr/>
          <p:nvPr/>
        </p:nvSpPr>
        <p:spPr>
          <a:xfrm>
            <a:off x="609600" y="5410200"/>
            <a:ext cx="8001000" cy="1143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b="1" dirty="0" smtClean="0">
                <a:solidFill>
                  <a:schemeClr val="tx2">
                    <a:lumMod val="60000"/>
                    <a:lumOff val="40000"/>
                  </a:schemeClr>
                </a:solidFill>
              </a:rPr>
              <a:t>Becoming A Member</a:t>
            </a:r>
            <a:endParaRPr lang="en-US" sz="4800" b="1" dirty="0">
              <a:solidFill>
                <a:schemeClr val="tx2">
                  <a:lumMod val="60000"/>
                  <a:lumOff val="40000"/>
                </a:schemeClr>
              </a:solidFill>
            </a:endParaRPr>
          </a:p>
        </p:txBody>
      </p:sp>
      <p:pic>
        <p:nvPicPr>
          <p:cNvPr id="6" name="Picture 5" descr="final logo.jpg"/>
          <p:cNvPicPr>
            <a:picLocks noChangeAspect="1"/>
          </p:cNvPicPr>
          <p:nvPr/>
        </p:nvPicPr>
        <p:blipFill>
          <a:blip r:embed="rId2" cstate="print"/>
          <a:stretch>
            <a:fillRect/>
          </a:stretch>
        </p:blipFill>
        <p:spPr>
          <a:xfrm>
            <a:off x="3276600" y="0"/>
            <a:ext cx="2456688" cy="5180407"/>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609600"/>
            <a:ext cx="8610600" cy="3662541"/>
          </a:xfrm>
          <a:prstGeom prst="rect">
            <a:avLst/>
          </a:prstGeom>
          <a:noFill/>
        </p:spPr>
        <p:txBody>
          <a:bodyPr wrap="square" rtlCol="0">
            <a:spAutoFit/>
          </a:bodyPr>
          <a:lstStyle/>
          <a:p>
            <a:r>
              <a:rPr lang="en-US" sz="2800" b="1" dirty="0"/>
              <a:t>Elections</a:t>
            </a:r>
            <a:r>
              <a:rPr lang="en-US" sz="2800" dirty="0"/>
              <a:t>: </a:t>
            </a:r>
            <a:r>
              <a:rPr lang="en-US" dirty="0"/>
              <a:t>if you become interested in holding an office title, you’ll be asked to complete a “special” application; submit to </a:t>
            </a:r>
            <a:r>
              <a:rPr lang="en-US" dirty="0" smtClean="0"/>
              <a:t>President, </a:t>
            </a:r>
            <a:r>
              <a:rPr lang="en-US" dirty="0"/>
              <a:t>and officers will decide if a majority rule election is in the best interest of the vacancy being filled- or officers may choose to decide amongst themselves. Either way, you will be kept in the loop as the particular situation evolves. </a:t>
            </a:r>
          </a:p>
          <a:p>
            <a:r>
              <a:rPr lang="en-US" b="1" dirty="0"/>
              <a:t> </a:t>
            </a:r>
            <a:endParaRPr lang="en-US" dirty="0"/>
          </a:p>
          <a:p>
            <a:r>
              <a:rPr lang="en-US" sz="2400" b="1" dirty="0"/>
              <a:t>Meeting Agenda</a:t>
            </a:r>
            <a:r>
              <a:rPr lang="en-US" sz="2400" dirty="0"/>
              <a:t>: </a:t>
            </a:r>
            <a:r>
              <a:rPr lang="en-US" dirty="0"/>
              <a:t>each member will be supplied with a general monthly agenda so to enable you to prep for each meeting- members are encouraged to share ideas and information thereby motivating their fellow members. Topics discussed will relate to at least one aspect of the monthly agenda, however, on some occasion an officer will add to, or omit information at their discretion. </a:t>
            </a:r>
          </a:p>
          <a:p>
            <a:endParaRPr lang="en-US" dirty="0"/>
          </a:p>
        </p:txBody>
      </p:sp>
      <p:sp>
        <p:nvSpPr>
          <p:cNvPr id="3" name="TextBox 2"/>
          <p:cNvSpPr txBox="1"/>
          <p:nvPr/>
        </p:nvSpPr>
        <p:spPr>
          <a:xfrm>
            <a:off x="381000" y="4267200"/>
            <a:ext cx="8305800" cy="2677656"/>
          </a:xfrm>
          <a:prstGeom prst="rect">
            <a:avLst/>
          </a:prstGeom>
          <a:noFill/>
        </p:spPr>
        <p:txBody>
          <a:bodyPr wrap="square" rtlCol="0">
            <a:spAutoFit/>
          </a:bodyPr>
          <a:lstStyle/>
          <a:p>
            <a:r>
              <a:rPr lang="en-US" sz="2400" b="1" dirty="0"/>
              <a:t>Denial of Acceptance(or Dismissal)</a:t>
            </a:r>
            <a:r>
              <a:rPr lang="en-US" sz="2400" dirty="0"/>
              <a:t>): </a:t>
            </a:r>
            <a:r>
              <a:rPr lang="en-US" dirty="0"/>
              <a:t>when </a:t>
            </a:r>
            <a:r>
              <a:rPr lang="en-US" dirty="0" smtClean="0"/>
              <a:t>an applicant </a:t>
            </a:r>
            <a:r>
              <a:rPr lang="en-US" dirty="0"/>
              <a:t>is not accepted as a member of the club, </a:t>
            </a:r>
            <a:r>
              <a:rPr lang="en-US" dirty="0" smtClean="0"/>
              <a:t>applicant, instead, </a:t>
            </a:r>
            <a:r>
              <a:rPr lang="en-US" dirty="0"/>
              <a:t>may be invited to become </a:t>
            </a:r>
            <a:r>
              <a:rPr lang="en-US" dirty="0" smtClean="0"/>
              <a:t>an “associate” member- by joining a specially formed committee for example. </a:t>
            </a:r>
            <a:r>
              <a:rPr lang="en-US" dirty="0"/>
              <a:t>Therefore allowing </a:t>
            </a:r>
            <a:r>
              <a:rPr lang="en-US" dirty="0" smtClean="0"/>
              <a:t>applicant </a:t>
            </a:r>
            <a:r>
              <a:rPr lang="en-US" dirty="0"/>
              <a:t>to become affiliated with some aspect of club activities. If </a:t>
            </a:r>
            <a:r>
              <a:rPr lang="en-US" dirty="0" smtClean="0"/>
              <a:t>an applicant </a:t>
            </a:r>
            <a:r>
              <a:rPr lang="en-US" dirty="0"/>
              <a:t>is dismissed from any and all affiliation of the club, </a:t>
            </a:r>
            <a:r>
              <a:rPr lang="en-US" dirty="0" smtClean="0"/>
              <a:t>applicant </a:t>
            </a:r>
            <a:r>
              <a:rPr lang="en-US" dirty="0"/>
              <a:t>may re-instate an application of re-admission one year after termination notification. The request will be reviewed and considered by Board Of Directors, and decision will be made aware </a:t>
            </a:r>
            <a:r>
              <a:rPr lang="en-US" dirty="0" smtClean="0"/>
              <a:t>to applicant </a:t>
            </a:r>
            <a:r>
              <a:rPr lang="en-US" dirty="0"/>
              <a:t>within 30 days of reapplying.</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0"/>
            <a:ext cx="8610600" cy="1477328"/>
          </a:xfrm>
          <a:prstGeom prst="rect">
            <a:avLst/>
          </a:prstGeom>
          <a:noFill/>
        </p:spPr>
        <p:txBody>
          <a:bodyPr wrap="square" rtlCol="0">
            <a:spAutoFit/>
          </a:bodyPr>
          <a:lstStyle/>
          <a:p>
            <a:r>
              <a:rPr lang="en-US" b="1" dirty="0"/>
              <a:t> </a:t>
            </a:r>
            <a:endParaRPr lang="en-US" dirty="0"/>
          </a:p>
          <a:p>
            <a:pPr algn="ctr"/>
            <a:r>
              <a:rPr lang="en-US" sz="3600" b="1" dirty="0"/>
              <a:t>Article III: Duties Of </a:t>
            </a:r>
            <a:r>
              <a:rPr lang="en-US" sz="3600" b="1" dirty="0" smtClean="0">
                <a:solidFill>
                  <a:srgbClr val="FF0000"/>
                </a:solidFill>
              </a:rPr>
              <a:t>Officers</a:t>
            </a:r>
            <a:endParaRPr lang="en-US" sz="3600" dirty="0"/>
          </a:p>
          <a:p>
            <a:r>
              <a:rPr lang="en-US" b="1" dirty="0"/>
              <a:t> </a:t>
            </a:r>
            <a:endParaRPr lang="en-US" dirty="0"/>
          </a:p>
          <a:p>
            <a:endParaRPr lang="en-US" dirty="0"/>
          </a:p>
        </p:txBody>
      </p:sp>
      <p:sp>
        <p:nvSpPr>
          <p:cNvPr id="3" name="TextBox 2"/>
          <p:cNvSpPr txBox="1"/>
          <p:nvPr/>
        </p:nvSpPr>
        <p:spPr>
          <a:xfrm>
            <a:off x="228600" y="990600"/>
            <a:ext cx="8382000" cy="2739211"/>
          </a:xfrm>
          <a:prstGeom prst="rect">
            <a:avLst/>
          </a:prstGeom>
          <a:noFill/>
        </p:spPr>
        <p:txBody>
          <a:bodyPr wrap="square" rtlCol="0">
            <a:spAutoFit/>
          </a:bodyPr>
          <a:lstStyle/>
          <a:p>
            <a:r>
              <a:rPr lang="en-US" sz="2800" b="1" dirty="0"/>
              <a:t>President</a:t>
            </a:r>
            <a:r>
              <a:rPr lang="en-US" sz="2800" dirty="0"/>
              <a:t>: </a:t>
            </a:r>
            <a:r>
              <a:rPr lang="en-US" dirty="0" smtClean="0"/>
              <a:t>The affairs, development, mission, purpose and goals of the club, as a whole, will be overseen by the President/Founder: Sandi M. Williams. No decisions will be made without informing President, nor without President’s input. Final decisions will be influenced, and sometime determined, by President. All officers are responsible to the President. All plans for promoting the goals and accomplishments of the club will be supervised by President. Responsibilities </a:t>
            </a:r>
            <a:r>
              <a:rPr lang="en-US" dirty="0"/>
              <a:t>of this office is to conduct, oversee, and develop activities, meetings, events, </a:t>
            </a:r>
            <a:r>
              <a:rPr lang="en-US" dirty="0" smtClean="0"/>
              <a:t>etc. President </a:t>
            </a:r>
            <a:r>
              <a:rPr lang="en-US" dirty="0"/>
              <a:t>is expected to preside at all club meetings, insuring business is conducted in a manner that is </a:t>
            </a:r>
            <a:r>
              <a:rPr lang="en-US" dirty="0" smtClean="0"/>
              <a:t>consistent </a:t>
            </a:r>
            <a:r>
              <a:rPr lang="en-US" dirty="0"/>
              <a:t>with the club’s bylaws. </a:t>
            </a:r>
          </a:p>
        </p:txBody>
      </p:sp>
      <p:sp>
        <p:nvSpPr>
          <p:cNvPr id="4" name="Rectangle 3"/>
          <p:cNvSpPr/>
          <p:nvPr/>
        </p:nvSpPr>
        <p:spPr>
          <a:xfrm>
            <a:off x="228600" y="3657600"/>
            <a:ext cx="8610600" cy="2462213"/>
          </a:xfrm>
          <a:prstGeom prst="rect">
            <a:avLst/>
          </a:prstGeom>
        </p:spPr>
        <p:txBody>
          <a:bodyPr wrap="square">
            <a:spAutoFit/>
          </a:bodyPr>
          <a:lstStyle/>
          <a:p>
            <a:r>
              <a:rPr lang="en-US" sz="2800" b="1" dirty="0" smtClean="0"/>
              <a:t>Vice President</a:t>
            </a:r>
            <a:r>
              <a:rPr lang="en-US" sz="2800" dirty="0" smtClean="0"/>
              <a:t>: </a:t>
            </a:r>
            <a:r>
              <a:rPr lang="en-US" dirty="0" smtClean="0"/>
              <a:t>The Vice President will assume all duties of the President in the President’s absence. The V.P. is expected to assist the President at meetings, events, etc. Vice President, on occasion, may be asked to oversee special assignments, events, meetings, etc. Vice President may also be required to record minutes at meetings where secretary is unable to attend. </a:t>
            </a:r>
            <a:r>
              <a:rPr lang="en-US" dirty="0" err="1" smtClean="0"/>
              <a:t>V.President</a:t>
            </a:r>
            <a:r>
              <a:rPr lang="en-US" dirty="0" smtClean="0"/>
              <a:t> may be asked to oversee special event planning activities, member selection, member recruitment, monthly meetings, etc. </a:t>
            </a:r>
            <a:r>
              <a:rPr lang="en-US" dirty="0" err="1" smtClean="0"/>
              <a:t>V.President</a:t>
            </a:r>
            <a:r>
              <a:rPr lang="en-US" dirty="0" smtClean="0"/>
              <a:t> will be responsible for representation as the President’s right-hand, and should share in beliefs and commit to the overall goal of the club. (Vice President is responsible to the President).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457200"/>
            <a:ext cx="8458200" cy="646331"/>
          </a:xfrm>
          <a:prstGeom prst="rect">
            <a:avLst/>
          </a:prstGeom>
          <a:noFill/>
        </p:spPr>
        <p:txBody>
          <a:bodyPr wrap="square" rtlCol="0">
            <a:spAutoFit/>
          </a:bodyPr>
          <a:lstStyle/>
          <a:p>
            <a:endParaRPr lang="en-US" dirty="0"/>
          </a:p>
          <a:p>
            <a:endParaRPr lang="en-US" dirty="0"/>
          </a:p>
        </p:txBody>
      </p:sp>
      <p:sp>
        <p:nvSpPr>
          <p:cNvPr id="4" name="Rectangle 3"/>
          <p:cNvSpPr/>
          <p:nvPr/>
        </p:nvSpPr>
        <p:spPr>
          <a:xfrm>
            <a:off x="228600" y="120402"/>
            <a:ext cx="8686800" cy="3016210"/>
          </a:xfrm>
          <a:prstGeom prst="rect">
            <a:avLst/>
          </a:prstGeom>
        </p:spPr>
        <p:txBody>
          <a:bodyPr wrap="square">
            <a:spAutoFit/>
          </a:bodyPr>
          <a:lstStyle/>
          <a:p>
            <a:r>
              <a:rPr lang="en-US" sz="2800" b="1" dirty="0" smtClean="0"/>
              <a:t>Secretary</a:t>
            </a:r>
            <a:r>
              <a:rPr lang="en-US" sz="2800" dirty="0" smtClean="0"/>
              <a:t>: </a:t>
            </a:r>
            <a:r>
              <a:rPr lang="en-US" dirty="0" smtClean="0"/>
              <a:t>This title requires you to accurately record minutes at each meeting, and for maintaining club property records and important documents. Secretary is responsible for distributing minutes to officers and members within one week of meeting date.  The Secretary will keep an updated list of members and officers- updating when necessary; same applies to the club’s bylaws.  The Secretary will be asked to send announcements confirming attendance of meetings, change of meeting location, time, etc; and is expected to make sure all relevant documents are distributed to member and officers at each monthly meeting. The Secretary is responsible for making sure renewal membership forms are distributed yearly to all members including officers. The Secretary is responsible for arranging back-up if unable to attend a particular meeting, event, etc.</a:t>
            </a:r>
            <a:endParaRPr lang="en-US" dirty="0"/>
          </a:p>
        </p:txBody>
      </p:sp>
      <p:sp>
        <p:nvSpPr>
          <p:cNvPr id="5" name="Rectangle 4"/>
          <p:cNvSpPr/>
          <p:nvPr/>
        </p:nvSpPr>
        <p:spPr>
          <a:xfrm>
            <a:off x="228600" y="3200400"/>
            <a:ext cx="8763000" cy="3293209"/>
          </a:xfrm>
          <a:prstGeom prst="rect">
            <a:avLst/>
          </a:prstGeom>
        </p:spPr>
        <p:txBody>
          <a:bodyPr wrap="square">
            <a:spAutoFit/>
          </a:bodyPr>
          <a:lstStyle/>
          <a:p>
            <a:r>
              <a:rPr lang="en-US" sz="2800" b="1" dirty="0" smtClean="0"/>
              <a:t>Treasurer</a:t>
            </a:r>
            <a:r>
              <a:rPr lang="en-US" sz="2800" dirty="0" smtClean="0"/>
              <a:t>: </a:t>
            </a:r>
            <a:r>
              <a:rPr lang="en-US" dirty="0" smtClean="0"/>
              <a:t>This title commits you to sole responsibility in keeping records of all money transactions. President (and sometime </a:t>
            </a:r>
            <a:r>
              <a:rPr lang="en-US" dirty="0" err="1" smtClean="0"/>
              <a:t>V.Pres</a:t>
            </a:r>
            <a:r>
              <a:rPr lang="en-US" dirty="0" smtClean="0"/>
              <a:t>.) will be available to share in certain responsibilities, and will oversee transactions on a monthly, quarterly, or annual basis. Treasurer is responsible for collecting dues at the end of each monthly meeting, or at special allotted times requested by members. The Treasurer is responsible to keep record of all financial transactions and reports including receipts, tax related docs, statements, disbursements, and record of member payments, etc. Club’s bank accounts will be supervised by the Treasurer, and overseen by President. Treasurer is required to make available balance reports to the President on a month, quarterly or annual basis. Monies for club projects and activities will be deposited and/or disbursed by Treasurer only. Any excess funds required must be approved by President.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04800" y="152400"/>
            <a:ext cx="8382000" cy="2462213"/>
          </a:xfrm>
          <a:prstGeom prst="rect">
            <a:avLst/>
          </a:prstGeom>
          <a:noFill/>
        </p:spPr>
        <p:txBody>
          <a:bodyPr wrap="square" rtlCol="0">
            <a:spAutoFit/>
          </a:bodyPr>
          <a:lstStyle/>
          <a:p>
            <a:r>
              <a:rPr lang="en-US" sz="2400" b="1" dirty="0" smtClean="0"/>
              <a:t>Events Coordinator:  </a:t>
            </a:r>
            <a:r>
              <a:rPr lang="en-US" dirty="0" smtClean="0"/>
              <a:t>responsibilities can include:  </a:t>
            </a:r>
            <a:r>
              <a:rPr lang="en-US" dirty="0"/>
              <a:t>to speak on behalf of club’s </a:t>
            </a:r>
            <a:r>
              <a:rPr lang="en-US" dirty="0" smtClean="0"/>
              <a:t>Board &amp;  </a:t>
            </a:r>
            <a:r>
              <a:rPr lang="en-US" dirty="0"/>
              <a:t>and active members. Responsibilities include ensuring that public announcements are made in the most appropriate fashion, and through the most appropriate channels to maximize the impact of club’s mission, goals and objectives. You’ll serve as club’s icon and </a:t>
            </a:r>
            <a:r>
              <a:rPr lang="en-US" dirty="0" smtClean="0"/>
              <a:t>be expected </a:t>
            </a:r>
            <a:r>
              <a:rPr lang="en-US" dirty="0"/>
              <a:t>to conduct yourself in a professional, knowledgeable and elegant manner. You’ll be expected to make public appearances and announcements, sometime accompanied </a:t>
            </a:r>
            <a:r>
              <a:rPr lang="en-US" dirty="0" smtClean="0"/>
              <a:t>by President and/or </a:t>
            </a:r>
            <a:r>
              <a:rPr lang="en-US" dirty="0" err="1" smtClean="0"/>
              <a:t>V.President</a:t>
            </a:r>
            <a:r>
              <a:rPr lang="en-US" dirty="0" smtClean="0"/>
              <a:t>.</a:t>
            </a:r>
            <a:endParaRPr lang="en-US" dirty="0"/>
          </a:p>
          <a:p>
            <a:endParaRPr lang="en-US" dirty="0"/>
          </a:p>
        </p:txBody>
      </p:sp>
      <p:sp>
        <p:nvSpPr>
          <p:cNvPr id="5" name="Rectangle 4"/>
          <p:cNvSpPr/>
          <p:nvPr/>
        </p:nvSpPr>
        <p:spPr>
          <a:xfrm>
            <a:off x="0" y="2514600"/>
            <a:ext cx="9144000" cy="4124206"/>
          </a:xfrm>
          <a:prstGeom prst="rect">
            <a:avLst/>
          </a:prstGeom>
        </p:spPr>
        <p:txBody>
          <a:bodyPr wrap="square">
            <a:spAutoFit/>
          </a:bodyPr>
          <a:lstStyle/>
          <a:p>
            <a:pPr algn="ctr"/>
            <a:r>
              <a:rPr lang="en-US" sz="3200" b="1" dirty="0" smtClean="0"/>
              <a:t>Board Of Directors Responsibilities:</a:t>
            </a:r>
          </a:p>
          <a:p>
            <a:pPr algn="ctr"/>
            <a:endParaRPr lang="en-US" sz="3200" b="1" dirty="0" smtClean="0"/>
          </a:p>
          <a:p>
            <a:r>
              <a:rPr lang="en-US" dirty="0" smtClean="0"/>
              <a:t>All officers are expected to consider issues, complaints, suggestions without biased opinions or reactions. Officers are expected to learn from each other, and strive to keep the goal of the club in mind at all times, especially when making decisions that could possibly affect the connection and bond formed within the group. When such decision making issues surface, always ask yourself: “will outcome benefit the club in a way that will bring it closer to reaching its overall goal?”.</a:t>
            </a:r>
          </a:p>
          <a:p>
            <a:r>
              <a:rPr lang="en-US" dirty="0" smtClean="0"/>
              <a:t>All officers are expected to attend all monthly meetings and special events, etc. No more than 3 “unexcused” absences, within one calendar year, will be accepted. Termination of title will be result of first offense, then discussions and decisions will be made regarding termination of membership. (inform President as early as possible in advance if a situation arises that prevents you from attending any meeting or special event).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304800"/>
            <a:ext cx="7924800" cy="6709529"/>
          </a:xfrm>
          <a:prstGeom prst="rect">
            <a:avLst/>
          </a:prstGeom>
          <a:noFill/>
        </p:spPr>
        <p:txBody>
          <a:bodyPr wrap="square" rtlCol="0">
            <a:spAutoFit/>
          </a:bodyPr>
          <a:lstStyle/>
          <a:p>
            <a:pPr algn="ctr"/>
            <a:r>
              <a:rPr lang="en-US" sz="2800" b="1" dirty="0"/>
              <a:t>Article IV: </a:t>
            </a:r>
            <a:r>
              <a:rPr lang="en-US" sz="2800" b="1" dirty="0">
                <a:solidFill>
                  <a:srgbClr val="FF0000"/>
                </a:solidFill>
              </a:rPr>
              <a:t>Special Committees</a:t>
            </a:r>
            <a:r>
              <a:rPr lang="en-US" sz="2800" b="1" dirty="0"/>
              <a:t>:</a:t>
            </a:r>
            <a:endParaRPr lang="en-US" sz="2800" dirty="0"/>
          </a:p>
          <a:p>
            <a:r>
              <a:rPr lang="en-US" dirty="0"/>
              <a:t>(created and supervised by </a:t>
            </a:r>
            <a:r>
              <a:rPr lang="en-US" dirty="0" smtClean="0"/>
              <a:t>President and/or </a:t>
            </a:r>
            <a:r>
              <a:rPr lang="en-US" dirty="0" err="1" smtClean="0"/>
              <a:t>V.President</a:t>
            </a:r>
            <a:r>
              <a:rPr lang="en-US" dirty="0" smtClean="0"/>
              <a:t>). </a:t>
            </a:r>
            <a:r>
              <a:rPr lang="en-US" dirty="0"/>
              <a:t>The following committees are considered essential to the effective operation of the club. An elected official may chair each standing committee.</a:t>
            </a:r>
          </a:p>
          <a:p>
            <a:r>
              <a:rPr lang="en-US" dirty="0"/>
              <a:t> </a:t>
            </a:r>
          </a:p>
          <a:p>
            <a:r>
              <a:rPr lang="en-US" sz="2400" b="1" dirty="0"/>
              <a:t>Fundraising Committee</a:t>
            </a:r>
            <a:r>
              <a:rPr lang="en-US" sz="2400" dirty="0"/>
              <a:t>: </a:t>
            </a:r>
            <a:r>
              <a:rPr lang="en-US" dirty="0"/>
              <a:t>shall help initiate and develop ideas and events for the sole purpose of raising money for club expenses and/or charitable contributions. </a:t>
            </a:r>
          </a:p>
          <a:p>
            <a:r>
              <a:rPr lang="en-US" dirty="0"/>
              <a:t> </a:t>
            </a:r>
          </a:p>
          <a:p>
            <a:r>
              <a:rPr lang="en-US" sz="2400" b="1" dirty="0"/>
              <a:t>Activity Committee:</a:t>
            </a:r>
            <a:r>
              <a:rPr lang="en-US" sz="2400" dirty="0"/>
              <a:t> </a:t>
            </a:r>
            <a:r>
              <a:rPr lang="en-US" dirty="0"/>
              <a:t>shall help initiate and develop ideas and events related to recreational activities for the club and/or organizations.</a:t>
            </a:r>
          </a:p>
          <a:p>
            <a:r>
              <a:rPr lang="en-US" dirty="0"/>
              <a:t> </a:t>
            </a:r>
          </a:p>
          <a:p>
            <a:r>
              <a:rPr lang="en-US" sz="2400" b="1" dirty="0"/>
              <a:t>Caring Committee:</a:t>
            </a:r>
            <a:r>
              <a:rPr lang="en-US" sz="2400" dirty="0"/>
              <a:t> </a:t>
            </a:r>
            <a:r>
              <a:rPr lang="en-US" dirty="0"/>
              <a:t>will be responsible to develop and distribute sympathy acknowledgements at time of tragic event such as death of club member and/or club member’s family (or sometime person or persons affiliated with the club</a:t>
            </a:r>
            <a:r>
              <a:rPr lang="en-US" dirty="0" smtClean="0"/>
              <a:t>).</a:t>
            </a:r>
          </a:p>
          <a:p>
            <a:endParaRPr lang="en-US" dirty="0"/>
          </a:p>
          <a:p>
            <a:r>
              <a:rPr lang="en-US" sz="2400" dirty="0"/>
              <a:t> </a:t>
            </a:r>
            <a:r>
              <a:rPr lang="en-US" sz="2400" b="1" dirty="0" smtClean="0"/>
              <a:t>Hospitality </a:t>
            </a:r>
            <a:r>
              <a:rPr lang="en-US" sz="2400" b="1" dirty="0"/>
              <a:t>Committee:</a:t>
            </a:r>
            <a:r>
              <a:rPr lang="en-US" sz="2400" dirty="0"/>
              <a:t> </a:t>
            </a:r>
            <a:r>
              <a:rPr lang="en-US" dirty="0"/>
              <a:t>responsible for coordinating refreshments at club meetings and/or events; making sure preparations, distribution and clean-up is maintained and carried out; records the inventory of supplies and arranges replacement for what’s necessary.</a:t>
            </a:r>
          </a:p>
          <a:p>
            <a:endParaRPr lang="en-US" dirty="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3400" y="685800"/>
            <a:ext cx="7543800" cy="2123658"/>
          </a:xfrm>
          <a:prstGeom prst="rect">
            <a:avLst/>
          </a:prstGeom>
          <a:noFill/>
        </p:spPr>
        <p:txBody>
          <a:bodyPr wrap="square" rtlCol="0">
            <a:spAutoFit/>
          </a:bodyPr>
          <a:lstStyle/>
          <a:p>
            <a:r>
              <a:rPr lang="en-US" sz="2400" b="1" dirty="0"/>
              <a:t>Publicity Committee:</a:t>
            </a:r>
            <a:r>
              <a:rPr lang="en-US" sz="2400" dirty="0"/>
              <a:t> </a:t>
            </a:r>
            <a:r>
              <a:rPr lang="en-US" dirty="0"/>
              <a:t>responsible for assisting in promoting the club’s goals, mission, etc to public and/or private sectors. On occasion, committee members will be asked to make media appearances which may entail voice on radio commercials/announcements; tv appearances; or written communication. Publicity Committee will be supervised by club’s Spokeswoman(and sometime Chair).</a:t>
            </a:r>
          </a:p>
          <a:p>
            <a:endParaRPr lang="en-US" dirty="0"/>
          </a:p>
        </p:txBody>
      </p:sp>
      <p:sp>
        <p:nvSpPr>
          <p:cNvPr id="3" name="TextBox 2"/>
          <p:cNvSpPr txBox="1"/>
          <p:nvPr/>
        </p:nvSpPr>
        <p:spPr>
          <a:xfrm>
            <a:off x="457200" y="2667000"/>
            <a:ext cx="7467600" cy="2492990"/>
          </a:xfrm>
          <a:prstGeom prst="rect">
            <a:avLst/>
          </a:prstGeom>
          <a:noFill/>
        </p:spPr>
        <p:txBody>
          <a:bodyPr wrap="square" rtlCol="0">
            <a:spAutoFit/>
          </a:bodyPr>
          <a:lstStyle/>
          <a:p>
            <a:r>
              <a:rPr lang="en-US" sz="2400" b="1" dirty="0"/>
              <a:t>Website/Calendar Editor:</a:t>
            </a:r>
            <a:r>
              <a:rPr lang="en-US" sz="2400" dirty="0"/>
              <a:t> </a:t>
            </a:r>
            <a:r>
              <a:rPr lang="en-US" dirty="0"/>
              <a:t>Chair will supervise all material added, deleted, maintained on club’s website. Same applies to other electronic media sources related to club activities/business, such as: Facebook; club’s online group’s website(blackradiancesocialclubonline.ning.com); Myspace; etc. </a:t>
            </a:r>
          </a:p>
          <a:p>
            <a:r>
              <a:rPr lang="en-US" dirty="0"/>
              <a:t>	</a:t>
            </a:r>
          </a:p>
          <a:p>
            <a:r>
              <a:rPr lang="en-US" dirty="0"/>
              <a:t> </a:t>
            </a:r>
          </a:p>
          <a:p>
            <a:r>
              <a:rPr lang="en-US" sz="2400" b="1" dirty="0"/>
              <a:t>Newsletter Committee/Editor:</a:t>
            </a:r>
            <a:r>
              <a:rPr lang="en-US" sz="2400" dirty="0"/>
              <a:t> </a:t>
            </a:r>
            <a:r>
              <a:rPr lang="en-US" dirty="0"/>
              <a:t>(TBD at a later date, 10.23.09).</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609600"/>
            <a:ext cx="7924800" cy="3847207"/>
          </a:xfrm>
          <a:prstGeom prst="rect">
            <a:avLst/>
          </a:prstGeom>
          <a:noFill/>
        </p:spPr>
        <p:txBody>
          <a:bodyPr wrap="square" rtlCol="0">
            <a:spAutoFit/>
          </a:bodyPr>
          <a:lstStyle/>
          <a:p>
            <a:pPr algn="ctr"/>
            <a:r>
              <a:rPr lang="en-US" sz="2800" b="1" dirty="0"/>
              <a:t>Disclaimer:</a:t>
            </a:r>
            <a:endParaRPr lang="en-US" sz="2800" dirty="0"/>
          </a:p>
          <a:p>
            <a:r>
              <a:rPr lang="en-US" dirty="0"/>
              <a:t>Black Radiance Bylaws may be amended by Chair and/or Board of Directors at their discretion. If such arises, club members will be made aware in a timely manner. Revisions to bylaws will be read aloud at club meetings, written copy will be adjusted and distributed to members. </a:t>
            </a:r>
          </a:p>
          <a:p>
            <a:r>
              <a:rPr lang="en-US" dirty="0"/>
              <a:t>Upon termination of club’s existence, Board Of Directors will unite to decide how net funds will be distributed. And will decide how announcement of said dissolution will be made public. </a:t>
            </a:r>
          </a:p>
          <a:p>
            <a:r>
              <a:rPr lang="en-US" dirty="0"/>
              <a:t>We, the duly elected and acting officers of Black Radiance certify that within these bylaws discrimination, and forgoing civil rights will be upheld to the best of our abilities; and has adopted these bylaws to protect and maintain the goals of Black Radiance Social Club.</a:t>
            </a:r>
          </a:p>
          <a:p>
            <a:endParaRPr lang="en-US" dirty="0"/>
          </a:p>
        </p:txBody>
      </p:sp>
      <p:sp>
        <p:nvSpPr>
          <p:cNvPr id="3" name="TextBox 2"/>
          <p:cNvSpPr txBox="1"/>
          <p:nvPr/>
        </p:nvSpPr>
        <p:spPr>
          <a:xfrm>
            <a:off x="609600" y="4495801"/>
            <a:ext cx="7772400" cy="4001095"/>
          </a:xfrm>
          <a:prstGeom prst="rect">
            <a:avLst/>
          </a:prstGeom>
          <a:noFill/>
        </p:spPr>
        <p:txBody>
          <a:bodyPr wrap="square" rtlCol="0">
            <a:spAutoFit/>
          </a:bodyPr>
          <a:lstStyle/>
          <a:p>
            <a:r>
              <a:rPr lang="en-US" dirty="0"/>
              <a:t> </a:t>
            </a:r>
            <a:endParaRPr lang="en-US" sz="2000" b="1" dirty="0"/>
          </a:p>
          <a:p>
            <a:r>
              <a:rPr lang="en-US" sz="2000" b="1" dirty="0" smtClean="0"/>
              <a:t>Members:</a:t>
            </a:r>
          </a:p>
          <a:p>
            <a:r>
              <a:rPr lang="en-US" dirty="0" smtClean="0"/>
              <a:t>Sandi </a:t>
            </a:r>
            <a:r>
              <a:rPr lang="en-US" dirty="0"/>
              <a:t>M. Williams: </a:t>
            </a:r>
            <a:r>
              <a:rPr lang="en-US" dirty="0" smtClean="0"/>
              <a:t>Founder/President</a:t>
            </a:r>
            <a:endParaRPr lang="en-US" dirty="0"/>
          </a:p>
          <a:p>
            <a:r>
              <a:rPr lang="en-US" dirty="0" err="1" smtClean="0"/>
              <a:t>Dainae</a:t>
            </a:r>
            <a:r>
              <a:rPr lang="en-US" dirty="0" smtClean="0"/>
              <a:t> </a:t>
            </a:r>
            <a:r>
              <a:rPr lang="en-US" dirty="0" err="1" smtClean="0"/>
              <a:t>Prejean</a:t>
            </a:r>
            <a:r>
              <a:rPr lang="en-US" dirty="0" smtClean="0"/>
              <a:t>: V. President</a:t>
            </a:r>
          </a:p>
          <a:p>
            <a:r>
              <a:rPr lang="en-US" dirty="0" smtClean="0"/>
              <a:t>Lisa Frank: Secretary</a:t>
            </a:r>
          </a:p>
          <a:p>
            <a:r>
              <a:rPr lang="en-US" dirty="0" smtClean="0"/>
              <a:t>Elizabeth Richard: Treasurer</a:t>
            </a:r>
          </a:p>
          <a:p>
            <a:r>
              <a:rPr lang="en-US" dirty="0" smtClean="0"/>
              <a:t>Brenda Broussard: Events Coordinator</a:t>
            </a:r>
          </a:p>
          <a:p>
            <a:r>
              <a:rPr lang="en-US" dirty="0" smtClean="0"/>
              <a:t>Crystal Anderson: Member                                                                   </a:t>
            </a:r>
            <a:r>
              <a:rPr lang="en-US" b="1" dirty="0" smtClean="0">
                <a:solidFill>
                  <a:srgbClr val="FF0000"/>
                </a:solidFill>
              </a:rPr>
              <a:t>(as of Jan. 2011) </a:t>
            </a:r>
          </a:p>
          <a:p>
            <a:endParaRPr lang="en-US" dirty="0" smtClean="0"/>
          </a:p>
          <a:p>
            <a:endParaRPr lang="en-US" dirty="0" smtClean="0"/>
          </a:p>
          <a:p>
            <a:endParaRPr lang="en-US" dirty="0" smtClean="0"/>
          </a:p>
          <a:p>
            <a:endParaRPr lang="en-US" dirty="0"/>
          </a:p>
          <a:p>
            <a:r>
              <a:rPr lang="en-US" dirty="0"/>
              <a:t> </a:t>
            </a:r>
          </a:p>
          <a:p>
            <a:endParaRPr lang="en-US" dirty="0"/>
          </a:p>
        </p:txBody>
      </p:sp>
      <p:sp>
        <p:nvSpPr>
          <p:cNvPr id="5" name="TextBox 4"/>
          <p:cNvSpPr txBox="1"/>
          <p:nvPr/>
        </p:nvSpPr>
        <p:spPr>
          <a:xfrm>
            <a:off x="609600" y="4343400"/>
            <a:ext cx="7924800" cy="738664"/>
          </a:xfrm>
          <a:prstGeom prst="rect">
            <a:avLst/>
          </a:prstGeom>
          <a:noFill/>
        </p:spPr>
        <p:txBody>
          <a:bodyPr wrap="square" rtlCol="0">
            <a:spAutoFit/>
          </a:bodyPr>
          <a:lstStyle/>
          <a:p>
            <a:pPr algn="ctr"/>
            <a:r>
              <a:rPr lang="en-US" sz="2400" b="1" dirty="0" smtClean="0"/>
              <a:t>Active Members/Officers: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1524000"/>
            <a:ext cx="9144000" cy="16764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1752600"/>
            <a:ext cx="9144000" cy="1362075"/>
          </a:xfrm>
        </p:spPr>
        <p:txBody>
          <a:bodyPr>
            <a:noAutofit/>
          </a:bodyPr>
          <a:lstStyle/>
          <a:p>
            <a:pPr algn="ctr"/>
            <a:r>
              <a:rPr lang="en-US" sz="8800" dirty="0" smtClean="0">
                <a:solidFill>
                  <a:srgbClr val="00B0F0"/>
                </a:solidFill>
              </a:rPr>
              <a:t>Our Mission</a:t>
            </a:r>
            <a:endParaRPr lang="en-US" sz="8800" dirty="0">
              <a:solidFill>
                <a:srgbClr val="00B0F0"/>
              </a:solidFill>
            </a:endParaRPr>
          </a:p>
        </p:txBody>
      </p:sp>
      <p:sp>
        <p:nvSpPr>
          <p:cNvPr id="3" name="Text Placeholder 2"/>
          <p:cNvSpPr>
            <a:spLocks noGrp="1"/>
          </p:cNvSpPr>
          <p:nvPr>
            <p:ph type="body" idx="1"/>
          </p:nvPr>
        </p:nvSpPr>
        <p:spPr>
          <a:xfrm>
            <a:off x="2590800" y="3733800"/>
            <a:ext cx="4724400" cy="2795587"/>
          </a:xfrm>
        </p:spPr>
        <p:txBody>
          <a:bodyPr>
            <a:normAutofit/>
          </a:bodyPr>
          <a:lstStyle/>
          <a:p>
            <a:pPr fontAlgn="t"/>
            <a:r>
              <a:rPr lang="en-US" b="1" dirty="0" smtClean="0">
                <a:solidFill>
                  <a:schemeClr val="tx1"/>
                </a:solidFill>
              </a:rPr>
              <a:t>To become involved with ourselves as Women; </a:t>
            </a:r>
          </a:p>
          <a:p>
            <a:pPr fontAlgn="t"/>
            <a:r>
              <a:rPr lang="en-US" b="1" dirty="0" smtClean="0">
                <a:solidFill>
                  <a:schemeClr val="tx1"/>
                </a:solidFill>
              </a:rPr>
              <a:t> to diminish stereotypes of black women </a:t>
            </a:r>
          </a:p>
          <a:p>
            <a:pPr fontAlgn="t"/>
            <a:r>
              <a:rPr lang="en-US" b="1" dirty="0" smtClean="0">
                <a:solidFill>
                  <a:schemeClr val="tx1"/>
                </a:solidFill>
              </a:rPr>
              <a:t>only being concerned with dressing, partying, </a:t>
            </a:r>
          </a:p>
          <a:p>
            <a:pPr fontAlgn="t"/>
            <a:r>
              <a:rPr lang="en-US" b="1" dirty="0" smtClean="0">
                <a:solidFill>
                  <a:schemeClr val="tx1"/>
                </a:solidFill>
              </a:rPr>
              <a:t>and gossiping; and to break down racial barriers </a:t>
            </a:r>
          </a:p>
          <a:p>
            <a:pPr fontAlgn="t"/>
            <a:r>
              <a:rPr lang="en-US" b="1" dirty="0" smtClean="0">
                <a:solidFill>
                  <a:schemeClr val="tx1"/>
                </a:solidFill>
              </a:rPr>
              <a:t>within all communities .</a:t>
            </a:r>
          </a:p>
          <a:p>
            <a:endParaRPr lang="en-US" dirty="0"/>
          </a:p>
        </p:txBody>
      </p:sp>
      <p:pic>
        <p:nvPicPr>
          <p:cNvPr id="4" name="Picture 3" descr="final logo.jpg"/>
          <p:cNvPicPr>
            <a:picLocks noChangeAspect="1"/>
          </p:cNvPicPr>
          <p:nvPr/>
        </p:nvPicPr>
        <p:blipFill>
          <a:blip r:embed="rId2" cstate="print"/>
          <a:stretch>
            <a:fillRect/>
          </a:stretch>
        </p:blipFill>
        <p:spPr>
          <a:xfrm>
            <a:off x="0" y="3276599"/>
            <a:ext cx="1698396" cy="3581401"/>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4267200"/>
            <a:ext cx="9144000" cy="1828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final logo.jpg"/>
          <p:cNvPicPr>
            <a:picLocks noChangeAspect="1"/>
          </p:cNvPicPr>
          <p:nvPr/>
        </p:nvPicPr>
        <p:blipFill>
          <a:blip r:embed="rId2" cstate="print"/>
          <a:stretch>
            <a:fillRect/>
          </a:stretch>
        </p:blipFill>
        <p:spPr>
          <a:xfrm>
            <a:off x="6705600" y="0"/>
            <a:ext cx="2057400" cy="4338430"/>
          </a:xfrm>
          <a:prstGeom prst="rect">
            <a:avLst/>
          </a:prstGeom>
        </p:spPr>
      </p:pic>
      <p:sp>
        <p:nvSpPr>
          <p:cNvPr id="2" name="Title 1"/>
          <p:cNvSpPr>
            <a:spLocks noGrp="1"/>
          </p:cNvSpPr>
          <p:nvPr>
            <p:ph type="title"/>
          </p:nvPr>
        </p:nvSpPr>
        <p:spPr>
          <a:xfrm>
            <a:off x="0" y="4406900"/>
            <a:ext cx="9144000" cy="1362075"/>
          </a:xfrm>
        </p:spPr>
        <p:txBody>
          <a:bodyPr>
            <a:noAutofit/>
          </a:bodyPr>
          <a:lstStyle/>
          <a:p>
            <a:pPr algn="ctr"/>
            <a:r>
              <a:rPr lang="en-US" sz="9600" dirty="0" smtClean="0">
                <a:solidFill>
                  <a:srgbClr val="00B0F0"/>
                </a:solidFill>
              </a:rPr>
              <a:t>Our vision</a:t>
            </a:r>
            <a:endParaRPr lang="en-US" sz="9600" dirty="0">
              <a:solidFill>
                <a:srgbClr val="00B0F0"/>
              </a:solidFill>
            </a:endParaRPr>
          </a:p>
        </p:txBody>
      </p:sp>
      <p:sp>
        <p:nvSpPr>
          <p:cNvPr id="3" name="Text Placeholder 2"/>
          <p:cNvSpPr>
            <a:spLocks noGrp="1"/>
          </p:cNvSpPr>
          <p:nvPr>
            <p:ph type="body" idx="1"/>
          </p:nvPr>
        </p:nvSpPr>
        <p:spPr>
          <a:xfrm>
            <a:off x="0" y="381000"/>
            <a:ext cx="7772400" cy="2743200"/>
          </a:xfrm>
        </p:spPr>
        <p:txBody>
          <a:bodyPr/>
          <a:lstStyle/>
          <a:p>
            <a:r>
              <a:rPr lang="en-US" b="1" dirty="0" smtClean="0">
                <a:solidFill>
                  <a:schemeClr val="tx1"/>
                </a:solidFill>
              </a:rPr>
              <a:t>To organize and execute fundraisers and special projects for the </a:t>
            </a:r>
          </a:p>
          <a:p>
            <a:r>
              <a:rPr lang="en-US" b="1" dirty="0" smtClean="0">
                <a:solidFill>
                  <a:schemeClr val="tx1"/>
                </a:solidFill>
              </a:rPr>
              <a:t>benefit of others; to design venues that'll incorporate the </a:t>
            </a:r>
          </a:p>
          <a:p>
            <a:r>
              <a:rPr lang="en-US" b="1" dirty="0" smtClean="0">
                <a:solidFill>
                  <a:schemeClr val="tx1"/>
                </a:solidFill>
              </a:rPr>
              <a:t>participation of the less fortunate; to have fun while assisting </a:t>
            </a:r>
          </a:p>
          <a:p>
            <a:r>
              <a:rPr lang="en-US" b="1" dirty="0" smtClean="0">
                <a:solidFill>
                  <a:schemeClr val="tx1"/>
                </a:solidFill>
              </a:rPr>
              <a:t>others; to promote ourselves as accomplished- respected, and respectful!</a:t>
            </a:r>
            <a:endParaRPr lang="en-US" dirty="0">
              <a:solidFill>
                <a:schemeClr val="tx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5562600"/>
            <a:ext cx="9144000" cy="9144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0" y="685800"/>
            <a:ext cx="9144000" cy="16764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914400"/>
            <a:ext cx="9144000" cy="1362075"/>
          </a:xfrm>
        </p:spPr>
        <p:txBody>
          <a:bodyPr>
            <a:noAutofit/>
          </a:bodyPr>
          <a:lstStyle/>
          <a:p>
            <a:pPr algn="ctr"/>
            <a:r>
              <a:rPr lang="en-US" sz="9600" dirty="0" smtClean="0">
                <a:solidFill>
                  <a:srgbClr val="00B0F0"/>
                </a:solidFill>
              </a:rPr>
              <a:t>Our colors</a:t>
            </a:r>
            <a:endParaRPr lang="en-US" sz="9600" dirty="0">
              <a:solidFill>
                <a:srgbClr val="00B0F0"/>
              </a:solidFill>
            </a:endParaRPr>
          </a:p>
        </p:txBody>
      </p:sp>
      <p:sp>
        <p:nvSpPr>
          <p:cNvPr id="3" name="Text Placeholder 2"/>
          <p:cNvSpPr>
            <a:spLocks noGrp="1"/>
          </p:cNvSpPr>
          <p:nvPr>
            <p:ph type="body" idx="1"/>
          </p:nvPr>
        </p:nvSpPr>
        <p:spPr>
          <a:xfrm>
            <a:off x="457200" y="3200400"/>
            <a:ext cx="7772400" cy="1500187"/>
          </a:xfrm>
        </p:spPr>
        <p:txBody>
          <a:bodyPr>
            <a:normAutofit/>
          </a:bodyPr>
          <a:lstStyle/>
          <a:p>
            <a:pPr algn="ctr"/>
            <a:r>
              <a:rPr lang="en-US" sz="2400" b="1" dirty="0" smtClean="0">
                <a:solidFill>
                  <a:schemeClr val="tx1"/>
                </a:solidFill>
              </a:rPr>
              <a:t>A Recognition of the Struggles and Agony our Ancestors Endured; yet Strength and Appreciation has Evolved!</a:t>
            </a:r>
            <a:endParaRPr lang="en-US" sz="2400" dirty="0">
              <a:solidFill>
                <a:schemeClr val="tx1"/>
              </a:solidFill>
            </a:endParaRPr>
          </a:p>
        </p:txBody>
      </p:sp>
      <p:sp>
        <p:nvSpPr>
          <p:cNvPr id="6" name="TextBox 5"/>
          <p:cNvSpPr txBox="1"/>
          <p:nvPr/>
        </p:nvSpPr>
        <p:spPr>
          <a:xfrm>
            <a:off x="0" y="5486400"/>
            <a:ext cx="9144000" cy="1015663"/>
          </a:xfrm>
          <a:prstGeom prst="rect">
            <a:avLst/>
          </a:prstGeom>
          <a:solidFill>
            <a:srgbClr val="0066FF"/>
          </a:solidFill>
        </p:spPr>
        <p:txBody>
          <a:bodyPr wrap="square" rtlCol="0">
            <a:spAutoFit/>
          </a:bodyPr>
          <a:lstStyle/>
          <a:p>
            <a:pPr algn="ctr"/>
            <a:r>
              <a:rPr lang="en-US" sz="6000" b="1" dirty="0" smtClean="0"/>
              <a:t>Black &amp; Blue!</a:t>
            </a:r>
            <a:endParaRPr lang="en-US" sz="6000" b="1" dirty="0"/>
          </a:p>
        </p:txBody>
      </p:sp>
      <p:pic>
        <p:nvPicPr>
          <p:cNvPr id="7" name="Picture 6" descr="final logo.jpg"/>
          <p:cNvPicPr>
            <a:picLocks noChangeAspect="1"/>
          </p:cNvPicPr>
          <p:nvPr/>
        </p:nvPicPr>
        <p:blipFill>
          <a:blip r:embed="rId2" cstate="print"/>
          <a:stretch>
            <a:fillRect/>
          </a:stretch>
        </p:blipFill>
        <p:spPr>
          <a:xfrm>
            <a:off x="7906512" y="4248514"/>
            <a:ext cx="1237488" cy="2609486"/>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133600"/>
            <a:ext cx="9144000" cy="17526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33400" y="2286000"/>
            <a:ext cx="7772400" cy="1362075"/>
          </a:xfrm>
        </p:spPr>
        <p:txBody>
          <a:bodyPr>
            <a:noAutofit/>
          </a:bodyPr>
          <a:lstStyle/>
          <a:p>
            <a:r>
              <a:rPr lang="en-US" sz="9600" dirty="0" smtClean="0">
                <a:solidFill>
                  <a:srgbClr val="00B0F0"/>
                </a:solidFill>
              </a:rPr>
              <a:t>Our purpose</a:t>
            </a:r>
            <a:endParaRPr lang="en-US" sz="9600" dirty="0">
              <a:solidFill>
                <a:srgbClr val="00B0F0"/>
              </a:solidFill>
            </a:endParaRPr>
          </a:p>
        </p:txBody>
      </p:sp>
      <p:sp>
        <p:nvSpPr>
          <p:cNvPr id="3" name="Text Placeholder 2"/>
          <p:cNvSpPr>
            <a:spLocks noGrp="1"/>
          </p:cNvSpPr>
          <p:nvPr>
            <p:ph type="body" idx="1"/>
          </p:nvPr>
        </p:nvSpPr>
        <p:spPr>
          <a:xfrm>
            <a:off x="685800" y="4495800"/>
            <a:ext cx="7772400" cy="1500187"/>
          </a:xfrm>
        </p:spPr>
        <p:txBody>
          <a:bodyPr/>
          <a:lstStyle/>
          <a:p>
            <a:r>
              <a:rPr lang="en-US" b="1" dirty="0" smtClean="0">
                <a:solidFill>
                  <a:schemeClr val="tx1"/>
                </a:solidFill>
              </a:rPr>
              <a:t>To Unite African American Women who are EDUCATED; HAVE CAREERS; HAVE DEGREES; ACCOMPLISHED PERSONAL GOALS; HAVE TITLES IN THEIR CHOSEN PROFESSION......to become Role Models and Mentors in ALL COMMUNITIES!</a:t>
            </a:r>
            <a:endParaRPr lang="en-US" b="1" dirty="0">
              <a:solidFill>
                <a:schemeClr val="tx1"/>
              </a:solidFill>
            </a:endParaRPr>
          </a:p>
        </p:txBody>
      </p:sp>
      <p:pic>
        <p:nvPicPr>
          <p:cNvPr id="5" name="Picture 4" descr="final logo.jpg"/>
          <p:cNvPicPr>
            <a:picLocks noChangeAspect="1"/>
          </p:cNvPicPr>
          <p:nvPr/>
        </p:nvPicPr>
        <p:blipFill>
          <a:blip r:embed="rId2" cstate="print"/>
          <a:stretch>
            <a:fillRect/>
          </a:stretch>
        </p:blipFill>
        <p:spPr>
          <a:xfrm>
            <a:off x="3810000" y="0"/>
            <a:ext cx="1269696" cy="2677403"/>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p:cNvSpPr/>
          <p:nvPr/>
        </p:nvSpPr>
        <p:spPr>
          <a:xfrm>
            <a:off x="685800" y="2133600"/>
            <a:ext cx="7772400" cy="1447800"/>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p:txBody>
          <a:bodyPr>
            <a:normAutofit/>
          </a:bodyPr>
          <a:lstStyle/>
          <a:p>
            <a:r>
              <a:rPr lang="en-US" sz="6600" b="1" dirty="0" smtClean="0"/>
              <a:t>Bylaws</a:t>
            </a:r>
            <a:endParaRPr lang="en-US" sz="6600" b="1" dirty="0"/>
          </a:p>
        </p:txBody>
      </p:sp>
      <p:sp>
        <p:nvSpPr>
          <p:cNvPr id="3" name="Subtitle 2"/>
          <p:cNvSpPr>
            <a:spLocks noGrp="1"/>
          </p:cNvSpPr>
          <p:nvPr>
            <p:ph type="subTitle" idx="1"/>
          </p:nvPr>
        </p:nvSpPr>
        <p:spPr/>
        <p:txBody>
          <a:bodyPr>
            <a:normAutofit/>
          </a:bodyPr>
          <a:lstStyle/>
          <a:p>
            <a:r>
              <a:rPr lang="en-US" sz="4400" b="1" dirty="0" smtClean="0">
                <a:solidFill>
                  <a:srgbClr val="00B0F0"/>
                </a:solidFill>
              </a:rPr>
              <a:t>Officers and Members</a:t>
            </a:r>
            <a:endParaRPr lang="en-US" sz="4400" b="1" dirty="0">
              <a:solidFill>
                <a:srgbClr val="00B0F0"/>
              </a:solidFill>
            </a:endParaRPr>
          </a:p>
        </p:txBody>
      </p:sp>
      <p:sp>
        <p:nvSpPr>
          <p:cNvPr id="6" name="Down Arrow 5"/>
          <p:cNvSpPr/>
          <p:nvPr/>
        </p:nvSpPr>
        <p:spPr>
          <a:xfrm>
            <a:off x="3810000" y="4648200"/>
            <a:ext cx="1600200" cy="2209800"/>
          </a:xfrm>
          <a:prstGeom prst="downArrow">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B0F0"/>
              </a:solidFill>
            </a:endParaRPr>
          </a:p>
        </p:txBody>
      </p:sp>
      <p:pic>
        <p:nvPicPr>
          <p:cNvPr id="7" name="Picture 6" descr="silhouette4.jpg"/>
          <p:cNvPicPr>
            <a:picLocks noChangeAspect="1"/>
          </p:cNvPicPr>
          <p:nvPr/>
        </p:nvPicPr>
        <p:blipFill>
          <a:blip r:embed="rId3" cstate="print"/>
          <a:stretch>
            <a:fillRect/>
          </a:stretch>
        </p:blipFill>
        <p:spPr>
          <a:xfrm>
            <a:off x="6248400" y="228600"/>
            <a:ext cx="1806803" cy="3809999"/>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609600"/>
            <a:ext cx="8534400" cy="6555641"/>
          </a:xfrm>
          <a:prstGeom prst="rect">
            <a:avLst/>
          </a:prstGeom>
          <a:noFill/>
        </p:spPr>
        <p:txBody>
          <a:bodyPr wrap="square" rtlCol="0">
            <a:spAutoFit/>
          </a:bodyPr>
          <a:lstStyle/>
          <a:p>
            <a:pPr algn="ctr"/>
            <a:r>
              <a:rPr lang="en-US" sz="3600" b="1" dirty="0"/>
              <a:t>Article I: Purpose and Mission</a:t>
            </a:r>
          </a:p>
          <a:p>
            <a:r>
              <a:rPr lang="en-US" dirty="0" smtClean="0"/>
              <a:t>The </a:t>
            </a:r>
            <a:r>
              <a:rPr lang="en-US" dirty="0"/>
              <a:t>goal of Black Radiance is to </a:t>
            </a:r>
            <a:r>
              <a:rPr lang="en-US" dirty="0" smtClean="0"/>
              <a:t>promote local African American females who are excelling in their chosen careers- to become role models to younger generations- </a:t>
            </a:r>
            <a:r>
              <a:rPr lang="en-US" dirty="0" err="1" smtClean="0"/>
              <a:t>esp</a:t>
            </a:r>
            <a:r>
              <a:rPr lang="en-US" dirty="0" smtClean="0"/>
              <a:t> in our own black community. To develop </a:t>
            </a:r>
            <a:r>
              <a:rPr lang="en-US" dirty="0"/>
              <a:t>fundraising events and </a:t>
            </a:r>
            <a:r>
              <a:rPr lang="en-US" dirty="0" smtClean="0"/>
              <a:t>special projects </a:t>
            </a:r>
            <a:r>
              <a:rPr lang="en-US" dirty="0"/>
              <a:t>to assist with organizations relating to the youth population, elderly social services, health resources, and any other charitable, educational or sociological group in need of assistance. We’ve come together as a group to feed off of each other’s experiences, knowledge, wisdom and intuition. Our Mission is to become involved with ourselves as women, and to diminish stereotypes of African American women being concerned with dressing, partying and gossiping. We strive to become mentors for leadership, confidence, intelligence and elegance. We seek others to empower ourselves as well as empower others. We’re a group of phenomenal women wanting to uplift the less fortunate, enhance each other’s talents, and promote the drive for success.  As a member of Black Radiance, you are responsible for representing our beliefs and visions. </a:t>
            </a:r>
          </a:p>
          <a:p>
            <a:r>
              <a:rPr lang="en-US" dirty="0"/>
              <a:t> </a:t>
            </a:r>
          </a:p>
          <a:p>
            <a:r>
              <a:rPr lang="en-US" sz="2400" b="1" dirty="0"/>
              <a:t>Official Name of Club:</a:t>
            </a:r>
            <a:r>
              <a:rPr lang="en-US" sz="2400" dirty="0"/>
              <a:t>   </a:t>
            </a:r>
            <a:r>
              <a:rPr lang="en-US" dirty="0"/>
              <a:t>“Black </a:t>
            </a:r>
            <a:r>
              <a:rPr lang="en-US" dirty="0" smtClean="0"/>
              <a:t>Radiance- </a:t>
            </a:r>
            <a:r>
              <a:rPr lang="en-US" dirty="0"/>
              <a:t>a </a:t>
            </a:r>
            <a:r>
              <a:rPr lang="en-US" dirty="0" smtClean="0"/>
              <a:t>Woman’s Group.</a:t>
            </a:r>
          </a:p>
          <a:p>
            <a:r>
              <a:rPr lang="en-US" b="1" dirty="0" smtClean="0"/>
              <a:t>Our Slogan: </a:t>
            </a:r>
            <a:r>
              <a:rPr lang="en-US" dirty="0" smtClean="0"/>
              <a:t>“Uniting Professional </a:t>
            </a:r>
            <a:r>
              <a:rPr lang="en-US" dirty="0" err="1" smtClean="0"/>
              <a:t>Sistaz</a:t>
            </a:r>
            <a:r>
              <a:rPr lang="en-US" dirty="0" smtClean="0"/>
              <a:t>!”.</a:t>
            </a:r>
          </a:p>
          <a:p>
            <a:r>
              <a:rPr lang="en-US" b="1" dirty="0" smtClean="0"/>
              <a:t>Our Purpose: </a:t>
            </a:r>
            <a:r>
              <a:rPr lang="en-US" dirty="0" smtClean="0"/>
              <a:t>“Celebrating the Achievements of Local African American Women”.</a:t>
            </a:r>
          </a:p>
          <a:p>
            <a:r>
              <a:rPr lang="en-US" b="1" dirty="0" smtClean="0"/>
              <a:t>Our Colors: </a:t>
            </a:r>
            <a:r>
              <a:rPr lang="en-US" dirty="0" smtClean="0"/>
              <a:t>Blue &amp; Black; “In Recognition of the Struggle and In-humane Punishment our Ancestors Endured- yet, WE RISE!”</a:t>
            </a:r>
          </a:p>
          <a:p>
            <a:endParaRPr lang="en-US" dirty="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4800" y="0"/>
            <a:ext cx="8077200" cy="3108543"/>
          </a:xfrm>
          <a:prstGeom prst="rect">
            <a:avLst/>
          </a:prstGeom>
          <a:noFill/>
        </p:spPr>
        <p:txBody>
          <a:bodyPr wrap="square" rtlCol="0">
            <a:spAutoFit/>
          </a:bodyPr>
          <a:lstStyle/>
          <a:p>
            <a:pPr algn="ctr"/>
            <a:r>
              <a:rPr lang="en-US" sz="2800" b="1" dirty="0"/>
              <a:t>Article II: Policies &amp; </a:t>
            </a:r>
            <a:r>
              <a:rPr lang="en-US" sz="2800" b="1" dirty="0" smtClean="0"/>
              <a:t>Procedures- </a:t>
            </a:r>
            <a:r>
              <a:rPr lang="en-US" sz="2800" b="1" dirty="0" smtClean="0">
                <a:solidFill>
                  <a:srgbClr val="FF0000"/>
                </a:solidFill>
              </a:rPr>
              <a:t>Members</a:t>
            </a:r>
            <a:endParaRPr lang="en-US" sz="2800" b="1" dirty="0">
              <a:solidFill>
                <a:srgbClr val="FF0000"/>
              </a:solidFill>
            </a:endParaRPr>
          </a:p>
          <a:p>
            <a:r>
              <a:rPr lang="en-US" b="1" dirty="0"/>
              <a:t> </a:t>
            </a:r>
            <a:r>
              <a:rPr lang="en-US" sz="2400" b="1" dirty="0" smtClean="0"/>
              <a:t>Admission</a:t>
            </a:r>
            <a:r>
              <a:rPr lang="en-US" sz="2400" dirty="0"/>
              <a:t>:</a:t>
            </a:r>
            <a:r>
              <a:rPr lang="en-US" dirty="0"/>
              <a:t> applying  for membership requires you to submit a completed application within one week of receipt. </a:t>
            </a:r>
            <a:r>
              <a:rPr lang="en-US" dirty="0" smtClean="0"/>
              <a:t>President </a:t>
            </a:r>
            <a:r>
              <a:rPr lang="en-US" dirty="0"/>
              <a:t>of the club will respond to your application within one month of submission. You </a:t>
            </a:r>
            <a:r>
              <a:rPr lang="en-US" u="sng" dirty="0"/>
              <a:t>may</a:t>
            </a:r>
            <a:r>
              <a:rPr lang="en-US" dirty="0"/>
              <a:t> be asked to interview(face-to-face) before acceptance- if such case arises, you’ll be notified one week in advance of interview date. Interview process will be conducted </a:t>
            </a:r>
            <a:r>
              <a:rPr lang="en-US" dirty="0" smtClean="0"/>
              <a:t>by President and/or </a:t>
            </a:r>
            <a:r>
              <a:rPr lang="en-US" dirty="0"/>
              <a:t>Vice President- </a:t>
            </a:r>
            <a:r>
              <a:rPr lang="en-US" dirty="0" smtClean="0"/>
              <a:t>on </a:t>
            </a:r>
            <a:r>
              <a:rPr lang="en-US" dirty="0" err="1" smtClean="0"/>
              <a:t>ocassion</a:t>
            </a:r>
            <a:r>
              <a:rPr lang="en-US" dirty="0" smtClean="0"/>
              <a:t>, perhaps, active members as well. </a:t>
            </a:r>
            <a:r>
              <a:rPr lang="en-US" dirty="0"/>
              <a:t>Membership is open to adults without regard to race, disability, religion or national origin, however, it is to the discretion of the </a:t>
            </a:r>
            <a:r>
              <a:rPr lang="en-US" dirty="0" smtClean="0"/>
              <a:t>Board </a:t>
            </a:r>
            <a:r>
              <a:rPr lang="en-US" dirty="0"/>
              <a:t>Of </a:t>
            </a:r>
            <a:r>
              <a:rPr lang="en-US" dirty="0" smtClean="0"/>
              <a:t>Directors </a:t>
            </a:r>
            <a:r>
              <a:rPr lang="en-US" dirty="0"/>
              <a:t>whether a member is a potential asset to the overall goal of the club</a:t>
            </a:r>
            <a:r>
              <a:rPr lang="en-US" dirty="0" smtClean="0"/>
              <a:t>.</a:t>
            </a:r>
            <a:endParaRPr lang="en-US" dirty="0"/>
          </a:p>
        </p:txBody>
      </p:sp>
      <p:sp>
        <p:nvSpPr>
          <p:cNvPr id="3" name="TextBox 2"/>
          <p:cNvSpPr txBox="1"/>
          <p:nvPr/>
        </p:nvSpPr>
        <p:spPr>
          <a:xfrm>
            <a:off x="304800" y="3048000"/>
            <a:ext cx="8382000" cy="3785652"/>
          </a:xfrm>
          <a:prstGeom prst="rect">
            <a:avLst/>
          </a:prstGeom>
          <a:noFill/>
        </p:spPr>
        <p:txBody>
          <a:bodyPr wrap="square" rtlCol="0">
            <a:spAutoFit/>
          </a:bodyPr>
          <a:lstStyle/>
          <a:p>
            <a:r>
              <a:rPr lang="en-US" sz="2400" b="1" dirty="0" smtClean="0"/>
              <a:t>Attendance</a:t>
            </a:r>
            <a:r>
              <a:rPr lang="en-US" sz="2400" dirty="0" smtClean="0"/>
              <a:t>: </a:t>
            </a:r>
            <a:r>
              <a:rPr lang="en-US" dirty="0" smtClean="0"/>
              <a:t>as a member, you are expected to attend all meetings held on the third Saturday of every month. No more than four absences will be accepted without a legitimate excuse. Dismissal from the club will be determined by majority vote- being highly influenced by President and Vice President- after careful discussions and consideration. A member who is dismissed can re-apply one year after dismissal date. Members are expected to attend and participate in at least 3 major fundraising or special project event within one calendar year. Monthly meeting locations, time, and day can be changed at the discretion of officers, however, announcements of any changes will be made in a timely manner either by phone or electronically. Special meetings may be called at the discretion of the officers, however notice will be given in a timely manner by phone or electronically. (Guests are welcomed to attend monthly meetings as long as President’s informed in a timely manner).</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 y="304800"/>
            <a:ext cx="8534400" cy="1908215"/>
          </a:xfrm>
          <a:prstGeom prst="rect">
            <a:avLst/>
          </a:prstGeom>
          <a:noFill/>
        </p:spPr>
        <p:txBody>
          <a:bodyPr wrap="square" rtlCol="0">
            <a:spAutoFit/>
          </a:bodyPr>
          <a:lstStyle/>
          <a:p>
            <a:r>
              <a:rPr lang="en-US" sz="2800" b="1" dirty="0"/>
              <a:t>Dues</a:t>
            </a:r>
            <a:r>
              <a:rPr lang="en-US" sz="2800" dirty="0"/>
              <a:t>: </a:t>
            </a:r>
            <a:r>
              <a:rPr lang="en-US" dirty="0"/>
              <a:t>Members are required and expected to pay their monthly dues of $10 (quarterly and annual payments are accepted). If you miss more than 3 months of payments, you’ll be asked to meet </a:t>
            </a:r>
            <a:r>
              <a:rPr lang="en-US" dirty="0" smtClean="0"/>
              <a:t>with President and/or </a:t>
            </a:r>
            <a:r>
              <a:rPr lang="en-US" dirty="0" err="1" smtClean="0"/>
              <a:t>V.President</a:t>
            </a:r>
            <a:r>
              <a:rPr lang="en-US" dirty="0" smtClean="0"/>
              <a:t> to discuss issue in detail- confidentiality will be adhered to in all instances.  </a:t>
            </a:r>
            <a:r>
              <a:rPr lang="en-US" dirty="0"/>
              <a:t>Deferments or dismissal may become the result of non-payment of monthly dues- will be determined after careful discussion and consideration by </a:t>
            </a:r>
            <a:r>
              <a:rPr lang="en-US" dirty="0" smtClean="0"/>
              <a:t>President </a:t>
            </a:r>
            <a:r>
              <a:rPr lang="en-US" dirty="0"/>
              <a:t>and Vice President.</a:t>
            </a:r>
          </a:p>
        </p:txBody>
      </p:sp>
      <p:sp>
        <p:nvSpPr>
          <p:cNvPr id="4" name="TextBox 3"/>
          <p:cNvSpPr txBox="1"/>
          <p:nvPr/>
        </p:nvSpPr>
        <p:spPr>
          <a:xfrm>
            <a:off x="228600" y="2667000"/>
            <a:ext cx="8458200" cy="3016210"/>
          </a:xfrm>
          <a:prstGeom prst="rect">
            <a:avLst/>
          </a:prstGeom>
          <a:noFill/>
        </p:spPr>
        <p:txBody>
          <a:bodyPr wrap="square" rtlCol="0">
            <a:spAutoFit/>
          </a:bodyPr>
          <a:lstStyle/>
          <a:p>
            <a:r>
              <a:rPr lang="en-US" sz="2800" b="1" dirty="0"/>
              <a:t>Participation</a:t>
            </a:r>
            <a:r>
              <a:rPr lang="en-US" sz="2800" dirty="0"/>
              <a:t>: </a:t>
            </a:r>
            <a:r>
              <a:rPr lang="en-US" dirty="0"/>
              <a:t>As a member, feel free to express your ideas, suggestions, concerns to any of the officers or group members. All ideas will be considered and discussed without any biased opinions- to the best of our abilities.  Each issue will be dealt with on a case-by-case basis, and can result in group ruling by members, officers or </a:t>
            </a:r>
            <a:r>
              <a:rPr lang="en-US" dirty="0" smtClean="0"/>
              <a:t>President </a:t>
            </a:r>
            <a:r>
              <a:rPr lang="en-US" dirty="0"/>
              <a:t>only. Our goal is to have open forums, without getting argumentative and disrespectful. We understand that individuality is of the utmost importance to you, and we view this in high regards- however, with same due respect, once a decision is made against your wishes, assume same respect to your fellow members and accept and move on.</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13389</TotalTime>
  <Words>1923</Words>
  <Application>Microsoft Office PowerPoint</Application>
  <PresentationFormat>On-screen Show (4:3)</PresentationFormat>
  <Paragraphs>82</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 </vt:lpstr>
      <vt:lpstr>Our Mission</vt:lpstr>
      <vt:lpstr>Our vision</vt:lpstr>
      <vt:lpstr>Our colors</vt:lpstr>
      <vt:lpstr>Our purpose</vt:lpstr>
      <vt:lpstr>Bylaws</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Application * Monthly Agenda *Bylaws</dc:title>
  <dc:creator>sandi</dc:creator>
  <cp:lastModifiedBy>sandi</cp:lastModifiedBy>
  <cp:revision>22</cp:revision>
  <dcterms:created xsi:type="dcterms:W3CDTF">2010-02-17T23:13:54Z</dcterms:created>
  <dcterms:modified xsi:type="dcterms:W3CDTF">2011-02-06T23:53:37Z</dcterms:modified>
</cp:coreProperties>
</file>